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C18A-A585-4C27-BDE8-D63F94D8A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0A819-2029-4CD2-8C04-47B794A80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4F542-FCEE-472A-9FF4-F81B5E37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34347-4E6F-4D40-999F-5EA26278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A78E2-8BF2-45E3-AB29-F7FBCE09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8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8F4F6-C9D8-428A-840B-B9FAFDB0A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9A53B-2186-4475-A630-520B54964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2A4BB-2812-492F-9677-22519FD6B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C88D7-B102-4FCD-816A-A24B1561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0AD09-FD4E-493B-9B61-B0AB2DC81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5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679D0-CCE3-49CB-A6F8-3DB8B7AEE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2462B-9A34-4CCD-A913-D2C893AF4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86F40-F319-4F65-851A-49546C2DA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60E6F-03A2-4F08-9B4B-D2F493BD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93D9-35BA-456F-9756-95BC5E8F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00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882F-89BF-4191-860A-3ABC42D1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E7D66-3B08-4E80-8200-78C390089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4479C-C6E9-418F-9CDA-B29004BC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CDD27-D406-4442-87FA-0ABA9402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DA7A5-ACE5-46B9-B555-514FD035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2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4C66F-456C-4DFB-9964-3C67037D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D200B-F49B-4F73-A4ED-DE4B07313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634EF-A1B8-4AAD-B458-EB65E779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F82CD-1805-4227-9FBB-217C6B87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2D106-8851-4670-959D-218C6462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4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EB69B-7E17-421D-A0CE-EC6DCE1A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6A781-F059-4DD5-B3ED-DB1DE921A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444C6-CD1C-47F3-A1E0-F5CB30647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C8642-56E5-4B82-807C-AB28BA43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AC6BC-2B1E-40C2-9A0E-E97A9680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7C1D4-8E45-4819-81D4-EE7640FF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5E201-96FC-452A-ADB4-5D0798ABB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5761B-9AAE-4C36-9526-E757CE121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AC4D5-D2EA-41F7-BB99-54EBD0F2A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92F0A6-0BA0-401C-A4D2-08B3D4A2D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6FD63-850F-41F7-9D55-EE078DDDD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57A3D-5A25-4D7A-BF1B-0ADA0EE4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1E5770-B5A5-408F-A89B-B17C7F2C7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000D5-471F-499A-9601-C56B9C05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6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71448-B07D-4C15-98CA-9AB3D232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DC323-C308-4EF7-AA35-BF848D24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2BCA-58A4-4793-8A39-A58C9131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3E821-E83C-4D1E-8545-DFE5BC823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6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FD595-2F17-4075-B511-54308902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72BF2-6382-43D7-B411-58BCFD92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6C31F-3F14-4FAC-AA1D-CDE32D92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6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E85B-315A-4E9F-9467-56FD7758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89DED-81D2-494B-95AF-5F84531F3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AE1D-B18A-49BE-A639-D62EB0F4F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73C48-2222-450A-846E-E35AB602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BB3C-4A8E-4A1A-8F41-AEE91DE6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4183F-B929-490C-ABFF-777E60A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78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F793-9A28-43DA-97B7-1BA218A2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1D1AC0-0582-41E7-A33D-4878F60E1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B74405-6FB9-4DB8-94B9-9625E2C36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5607E-8E49-4352-9E04-912DF38F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FBEAC-844B-43A1-AB4F-EE9CFC3B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6D036-2485-44A2-B5BE-DCB0C14A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70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8F50C-826B-4B67-AAE8-DBE0E4EF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D9D7A-1E4C-4110-8CB8-CC4E2B83E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06AAF-8315-4749-A335-15459C96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E05E0-D219-4596-BB3B-A33509109F5B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BF55D-367C-48AD-9028-A92EBF20E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D7D42-0524-478A-BBCF-7CAC2729B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0529A-B866-43A1-95D6-6EAB8918E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3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C517E-DDCC-481F-B473-DE47FAB7C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9567"/>
            <a:ext cx="9144000" cy="1979802"/>
          </a:xfrm>
        </p:spPr>
        <p:txBody>
          <a:bodyPr>
            <a:normAutofit/>
          </a:bodyPr>
          <a:lstStyle/>
          <a:p>
            <a:r>
              <a:rPr lang="en-GB" sz="4000" dirty="0"/>
              <a:t>Do Governments recognise the needs of affected family members (AFMs)?</a:t>
            </a:r>
            <a:br>
              <a:rPr lang="en-GB" sz="4000" dirty="0"/>
            </a:br>
            <a:r>
              <a:rPr lang="en-GB" sz="4000" dirty="0"/>
              <a:t>First indications from an </a:t>
            </a:r>
            <a:r>
              <a:rPr lang="en-GB" sz="4000" dirty="0" err="1"/>
              <a:t>AFINet</a:t>
            </a:r>
            <a:r>
              <a:rPr lang="en-GB" sz="4000" dirty="0"/>
              <a:t> project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C99E2-387E-4D38-A2F0-480318248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6598"/>
            <a:ext cx="9144000" cy="1744910"/>
          </a:xfrm>
        </p:spPr>
        <p:txBody>
          <a:bodyPr>
            <a:normAutofit fontScale="55000" lnSpcReduction="20000"/>
          </a:bodyPr>
          <a:lstStyle/>
          <a:p>
            <a:r>
              <a:rPr lang="en-GB" sz="3800" dirty="0"/>
              <a:t>Jim Orford, on behalf of </a:t>
            </a:r>
            <a:r>
              <a:rPr lang="en-GB" sz="3800" dirty="0" err="1"/>
              <a:t>AFINet</a:t>
            </a:r>
            <a:r>
              <a:rPr lang="en-GB" sz="3800" dirty="0"/>
              <a:t> project participants</a:t>
            </a:r>
          </a:p>
          <a:p>
            <a:endParaRPr lang="en-GB" sz="3800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dirty="0"/>
              <a:t>To be presented at: Addiction &amp; the Family International Network (</a:t>
            </a:r>
            <a:r>
              <a:rPr lang="en-GB" dirty="0" err="1"/>
              <a:t>AFINet</a:t>
            </a:r>
            <a:r>
              <a:rPr lang="en-GB" dirty="0"/>
              <a:t>): </a:t>
            </a:r>
          </a:p>
          <a:p>
            <a:r>
              <a:rPr lang="en-GB" dirty="0"/>
              <a:t>1st International Conference, Newcastle upon Tyne, UK, Session 1, 16.00 -17.20, Friday 9th November 2018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36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6C9A6-91D6-440C-BCBB-2757D380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A Three Stage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01D03-293A-44C2-9C20-4F5CC48DE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9861"/>
            <a:ext cx="10515600" cy="3937102"/>
          </a:xfrm>
        </p:spPr>
        <p:txBody>
          <a:bodyPr/>
          <a:lstStyle/>
          <a:p>
            <a:r>
              <a:rPr lang="en-GB" dirty="0"/>
              <a:t>Stage 1: Examining relevant policy documents; for example, health and social policy documents. </a:t>
            </a:r>
          </a:p>
          <a:p>
            <a:r>
              <a:rPr lang="en-GB" dirty="0"/>
              <a:t>Stage 2: Identification, enumeration and categorisation of services, specific and generic, providing help for AFMs, and</a:t>
            </a:r>
          </a:p>
          <a:p>
            <a:r>
              <a:rPr lang="en-GB" dirty="0"/>
              <a:t>Stage 3: A more detailed survey of a representative sample of those services.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18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D693-C584-455E-BA2B-9F66331F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/>
              <a:t>Countries and documents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F2A5511-2F61-40FF-BA17-94AED1730D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262089"/>
              </p:ext>
            </p:extLst>
          </p:nvPr>
        </p:nvGraphicFramePr>
        <p:xfrm>
          <a:off x="3233420" y="1831211"/>
          <a:ext cx="5725160" cy="4340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110">
                  <a:extLst>
                    <a:ext uri="{9D8B030D-6E8A-4147-A177-3AD203B41FA5}">
                      <a16:colId xmlns:a16="http://schemas.microsoft.com/office/drawing/2014/main" val="4257044044"/>
                    </a:ext>
                  </a:extLst>
                </a:gridCol>
                <a:gridCol w="1309370">
                  <a:extLst>
                    <a:ext uri="{9D8B030D-6E8A-4147-A177-3AD203B41FA5}">
                      <a16:colId xmlns:a16="http://schemas.microsoft.com/office/drawing/2014/main" val="2214001737"/>
                    </a:ext>
                  </a:extLst>
                </a:gridCol>
                <a:gridCol w="3027680">
                  <a:extLst>
                    <a:ext uri="{9D8B030D-6E8A-4147-A177-3AD203B41FA5}">
                      <a16:colId xmlns:a16="http://schemas.microsoft.com/office/drawing/2014/main" val="3775642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COUNTRIES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NUMBER OF DOCUMENTS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COMMENTS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37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South Africa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Both from Western Cape area (1 drugs only)</a:t>
                      </a:r>
                      <a:endParaRPr lang="en-GB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Plus a previous analysis of 3 national documents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42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India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National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471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Brazil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Includes 2 drugs only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72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Mexico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Includes 5 regional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484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Germany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national covers all addiction incl. gambling; 6 regional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6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Irish Republic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covering 3 periods incl. current policy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84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Netherlands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Several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Summary of several documents, mainly local (Amsterdam, Rotterdam, etc.)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892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UK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 UK (1 alcohol, 1 drugs, 1 gambling),</a:t>
                      </a:r>
                      <a:endParaRPr lang="en-GB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Wales, 1 Northern Ireland)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16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13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AAA8-E334-4CD1-8BF0-CA3BA1B4C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Which Documents?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29661-42E2-49D2-9AA7-D9745BAAA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Category 1: Government policy documents on alcohol and/or drugs and/or/gambling</a:t>
            </a:r>
            <a:endParaRPr lang="en-GB" dirty="0"/>
          </a:p>
          <a:p>
            <a:r>
              <a:rPr lang="en-NZ" dirty="0"/>
              <a:t>Category 2: Key documents on alcohol and/or drugs and/or/gambling policy produced by bodies set up by Government or working closely with Government.</a:t>
            </a:r>
            <a:endParaRPr lang="en-GB" dirty="0"/>
          </a:p>
          <a:p>
            <a:r>
              <a:rPr lang="en-GB" dirty="0"/>
              <a:t>Category 3: Other documents, not principally about alcohol/drug/gambling, but which contain a section or theme which is specifically about substance- or gambling-AFMs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04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25F3-8481-45CF-B714-A54444DA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60915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Overall there is very limited recognition of ‘affected family members’</a:t>
            </a:r>
            <a:br>
              <a:rPr lang="en-GB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F624-AC86-4F92-B983-7144A0874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234" y="2525086"/>
            <a:ext cx="10313565" cy="3651876"/>
          </a:xfrm>
        </p:spPr>
        <p:txBody>
          <a:bodyPr/>
          <a:lstStyle/>
          <a:p>
            <a:r>
              <a:rPr lang="en-GB" dirty="0"/>
              <a:t>1. No mention of AFMs at all.</a:t>
            </a:r>
          </a:p>
          <a:p>
            <a:r>
              <a:rPr lang="en-GB" dirty="0"/>
              <a:t>2. Mentioned in name only</a:t>
            </a:r>
          </a:p>
          <a:p>
            <a:r>
              <a:rPr lang="en-GB" dirty="0"/>
              <a:t>3. Mentioned but AFMs in general remain largely peripheral to the document’s main concerns</a:t>
            </a:r>
          </a:p>
          <a:p>
            <a:r>
              <a:rPr lang="en-GB" dirty="0"/>
              <a:t>4. Mentioned but not followed through</a:t>
            </a:r>
          </a:p>
          <a:p>
            <a:r>
              <a:rPr lang="en-GB" dirty="0"/>
              <a:t>5. Mentioned: mostly children who are the focus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76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1E5A-6B54-4575-B2D5-14EB85FAF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899"/>
            <a:ext cx="10515600" cy="99829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There are good examples of supporting family members as a priority</a:t>
            </a:r>
            <a:br>
              <a:rPr lang="en-GB" b="1" dirty="0"/>
            </a:br>
            <a:r>
              <a:rPr lang="en-GB" sz="3600" dirty="0"/>
              <a:t>Example A: Substance Misuse Strategy for Wales 2008-18</a:t>
            </a:r>
            <a:r>
              <a:rPr lang="en-GB" dirty="0"/>
              <a:t> </a:t>
            </a:r>
            <a:br>
              <a:rPr lang="en-GB" dirty="0"/>
            </a:b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92C6-AC1C-40AF-BE43-547FE2F34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750"/>
            <a:ext cx="10515600" cy="3853212"/>
          </a:xfrm>
        </p:spPr>
        <p:txBody>
          <a:bodyPr>
            <a:normAutofit fontScale="92500"/>
          </a:bodyPr>
          <a:lstStyle/>
          <a:p>
            <a:r>
              <a:rPr lang="en-GB" dirty="0"/>
              <a:t>The Strategy is structured around four Priority Action Areas of which ‘Supporting and protecting families’ is one</a:t>
            </a:r>
          </a:p>
          <a:p>
            <a:r>
              <a:rPr lang="en-GB" dirty="0"/>
              <a:t>A Figure in the Executive Summary shows ‘Support for Families and Carers’ as a main element of relevance to all points on a continuum from education/prevention to harm minimisation to treatment to aftercare to recovery</a:t>
            </a:r>
          </a:p>
          <a:p>
            <a:r>
              <a:rPr lang="en-GB" dirty="0"/>
              <a:t>Inclusive: adults too although children still biggest priority</a:t>
            </a:r>
          </a:p>
          <a:p>
            <a:r>
              <a:rPr lang="en-GB" dirty="0"/>
              <a:t>Harm is a central idea in this document, appearing in the title and repeated often (although, interestingly, ‘public health’ as a concept is not)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92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154F7-9747-4255-A82A-A23A51B1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sz="3600" b="1" dirty="0"/>
            </a:br>
            <a:r>
              <a:rPr lang="en-GB" sz="3600" dirty="0"/>
              <a:t>Example B: Reducing Harm, Supporting Recovery - A health-led response to drug and alcohol use in Ireland 2017-2025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4E33A-4121-4198-9D01-895371D27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6305"/>
            <a:ext cx="10515600" cy="3970657"/>
          </a:xfrm>
        </p:spPr>
        <p:txBody>
          <a:bodyPr/>
          <a:lstStyle/>
          <a:p>
            <a:r>
              <a:rPr lang="en-GB" dirty="0"/>
              <a:t>The most recent Irish National Drugs Strategy had considerable input from the National Family Support Network</a:t>
            </a:r>
          </a:p>
          <a:p>
            <a:r>
              <a:rPr lang="en-GB" dirty="0"/>
              <a:t>From the outset the impact on families is acknowledged </a:t>
            </a:r>
          </a:p>
          <a:p>
            <a:r>
              <a:rPr lang="en-GB" dirty="0"/>
              <a:t>This is seen in both the vision and five main objectives of this strategy </a:t>
            </a:r>
          </a:p>
          <a:p>
            <a:r>
              <a:rPr lang="en-GB" dirty="0"/>
              <a:t>Throughout the document the involvement of family members in supporting the rehabilitation of a service using relative and in the design and delivery of services is emphasised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548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6D95-C8B8-470A-A665-38A45BA7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0178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Points to Take Forward</a:t>
            </a:r>
            <a:br>
              <a:rPr lang="en-GB" sz="3600" dirty="0"/>
            </a:br>
            <a:r>
              <a:rPr lang="en-GB" sz="3600" dirty="0"/>
              <a:t>We should: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9523-09D5-4FD7-9E78-3AC3AADF5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7365"/>
            <a:ext cx="10515600" cy="3559597"/>
          </a:xfrm>
        </p:spPr>
        <p:txBody>
          <a:bodyPr/>
          <a:lstStyle/>
          <a:p>
            <a:r>
              <a:rPr lang="en-GB" dirty="0"/>
              <a:t>Look for good examples of family-positive government statements</a:t>
            </a:r>
          </a:p>
          <a:p>
            <a:endParaRPr lang="en-GB" dirty="0"/>
          </a:p>
          <a:p>
            <a:r>
              <a:rPr lang="en-GB" dirty="0"/>
              <a:t>Understand why most government statements are not family-positive</a:t>
            </a:r>
          </a:p>
          <a:p>
            <a:endParaRPr lang="en-GB" dirty="0"/>
          </a:p>
          <a:p>
            <a:r>
              <a:rPr lang="en-GB" dirty="0"/>
              <a:t>Be emphasising impact on children</a:t>
            </a:r>
          </a:p>
        </p:txBody>
      </p:sp>
    </p:spTree>
    <p:extLst>
      <p:ext uri="{BB962C8B-B14F-4D97-AF65-F5344CB8AC3E}">
        <p14:creationId xmlns:p14="http://schemas.microsoft.com/office/powerpoint/2010/main" val="374079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527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Do Governments recognise the needs of affected family members (AFMs)? First indications from an AFINet project </vt:lpstr>
      <vt:lpstr>A Three Stage Project</vt:lpstr>
      <vt:lpstr>Countries and documents</vt:lpstr>
      <vt:lpstr>Which Documents?</vt:lpstr>
      <vt:lpstr>Overall there is very limited recognition of ‘affected family members’ </vt:lpstr>
      <vt:lpstr>There are good examples of supporting family members as a priority Example A: Substance Misuse Strategy for Wales 2008-18  </vt:lpstr>
      <vt:lpstr> Example B: Reducing Harm, Supporting Recovery - A health-led response to drug and alcohol use in Ireland 2017-2025</vt:lpstr>
      <vt:lpstr>Points to Take Forward We should: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Governments recognise the needs of affected family members? First indications from an AFINet project</dc:title>
  <dc:creator>Jim Orford</dc:creator>
  <cp:lastModifiedBy>Jim Orford</cp:lastModifiedBy>
  <cp:revision>7</cp:revision>
  <dcterms:created xsi:type="dcterms:W3CDTF">2018-10-19T05:06:05Z</dcterms:created>
  <dcterms:modified xsi:type="dcterms:W3CDTF">2018-10-19T05:52:46Z</dcterms:modified>
</cp:coreProperties>
</file>